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67" r:id="rId4"/>
    <p:sldId id="268" r:id="rId5"/>
    <p:sldId id="269" r:id="rId6"/>
    <p:sldId id="277" r:id="rId7"/>
    <p:sldId id="270" r:id="rId8"/>
    <p:sldId id="271" r:id="rId9"/>
    <p:sldId id="272" r:id="rId10"/>
    <p:sldId id="274" r:id="rId11"/>
    <p:sldId id="276" r:id="rId12"/>
    <p:sldId id="273" r:id="rId13"/>
    <p:sldId id="27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7B4D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54" autoAdjust="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32B23-D0B3-41E9-B616-2E814FB5D6D6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D249-F9FD-4A04-BF2A-D606D5161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074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D249-F9FD-4A04-BF2A-D606D516105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754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D249-F9FD-4A04-BF2A-D606D516105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02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6B1CB-26D4-EEA8-100E-8D8F1B265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AA895C-4A18-6C2A-7322-F45F8A4EC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86294-C307-AC68-B387-3A8CC4C49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7E087-33DB-8099-374B-CA644DC3E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796A40-3218-B81D-E10C-420BB1754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85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18412-D015-AD5E-D1FF-A5D4A873E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9510B7-0105-8BE4-2ABA-FF69114A79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AECAD-94AC-A960-6952-AD571197C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E043C-0EF5-D6E0-A20A-3E578B36B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69FFC-9910-05C5-44F7-A1DCD810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544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48288D-FEFC-E505-B18F-ECC58744DA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49F834-C227-8695-3229-8971BAFD6B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966CD-FBE0-0328-7098-2C0F4ACC0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FBCA6-AF68-000A-B0EC-44E435FD3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2CE9D-FF3C-0256-AA6E-B9E7A4F53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79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68860-1590-7CFA-AAA0-E0381B1E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A6DD0-D249-32C2-5A55-99DF15C4B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CF8FB-14F0-C62C-8F89-FFE54A1B7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E59D4-BBC7-6725-023C-FEC8C385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11335-D654-A15D-618E-2EF75ADBA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00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E3E03-6DEA-2401-0182-514290698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75D770-7D93-BC66-2B47-05C996BF4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E218E-EB45-9B69-CAF6-2CE01474C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37F01-7592-D16A-E772-D1AE3A68F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F6AC3-365B-DB53-BBF2-E98851BF4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60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9E4-7DC5-CD13-F0D3-404C70F98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D31BE-0838-F074-9B69-76BBF7234B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B6B3AD-1E43-C9C5-515C-040E58918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7EBCF2-174E-96D6-AF6C-9700EF5B5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FC811-C784-1E07-2CB4-6F852F820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ACEBE-2469-8BA8-76F7-F4F5093A6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612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036D0-5391-9305-2CB7-2BAE05EA6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67DC1-814D-9C75-D036-5122A7314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1B6C51-5E5D-15D2-FF42-996EE0CB99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6A17F6-605C-4B82-1184-D02BB035FC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66E0F9-BBC4-53E6-4ED8-AB9E940E45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45C55F-275E-9C4C-4EC6-BD101E391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2C75F1-B210-0839-11AE-D84B58AF9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FAC587-B362-F9C4-B5C1-061C39D78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247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7CF62-4FCA-B656-52EF-C5516AE88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9F0ACD-89B3-19F7-BA9B-D910205A2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510755-9702-2B02-FC57-E5FBE39B3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2CCA01-37CA-00B6-45F0-BDD84DE02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78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65159A-4A30-7764-FA4D-A97CFFCC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F2D376-32D7-5BD2-5652-E21AEC5C0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DD8ADE-E379-1382-769E-42D9154A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55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1D241-8AA4-D17D-B244-49755CF26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C619F-647B-4272-6014-C3C59D744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A2424B-F699-D1AA-9833-B18CD34F06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1B8AF-8416-6EA8-944F-72A8D3B25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724FB2-DE46-24BE-B7F2-B1EF40C08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AD848-CF9E-4572-522F-9825EB0CE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73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A0542-A9F5-D66A-8FDC-78E014317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623A2F-7028-93B2-7AB6-D92A407A87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77B442-D193-ABE3-A0D3-2DA85438E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933629-D05C-9CC2-D762-B66227283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E47C4F-A6A6-98C4-598E-2E0DF6AC2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F67660-59C8-553C-EDFB-0E5A4A136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922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5AB6D-5778-C6BA-299B-F6C9EBE28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96D92-692D-0103-64D4-90474F2F4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7648A-E665-DF1D-B7C7-721888DD9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322F1-0F1F-4C25-8EF6-2DBE745433A7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4EB81-1410-8EA1-F3CC-A4AAEA24E6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372AB-31E2-CEBC-9FC3-002E25C72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F94105-BE1F-42A2-9C2E-106BDB3F9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8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7972B2A-56F1-203F-6E43-C43F5B08EF3A}"/>
              </a:ext>
            </a:extLst>
          </p:cNvPr>
          <p:cNvSpPr txBox="1"/>
          <p:nvPr/>
        </p:nvSpPr>
        <p:spPr>
          <a:xfrm>
            <a:off x="7968344" y="423484"/>
            <a:ext cx="37737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ATM Cash Demand Forecasting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5F0A50-892C-3627-971F-3F6360F7509F}"/>
              </a:ext>
            </a:extLst>
          </p:cNvPr>
          <p:cNvSpPr txBox="1"/>
          <p:nvPr/>
        </p:nvSpPr>
        <p:spPr>
          <a:xfrm>
            <a:off x="7968344" y="3155292"/>
            <a:ext cx="37737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By:</a:t>
            </a:r>
          </a:p>
          <a:p>
            <a:r>
              <a:rPr lang="en-US" sz="24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Omar Ragaie</a:t>
            </a:r>
          </a:p>
          <a:p>
            <a:r>
              <a:rPr lang="en-US" sz="24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Elena Magdy</a:t>
            </a:r>
          </a:p>
          <a:p>
            <a:r>
              <a:rPr lang="en-US" sz="24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Mariam Khaled</a:t>
            </a:r>
          </a:p>
          <a:p>
            <a:r>
              <a:rPr lang="en-US" sz="24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Hazem Amr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E887543-8FA3-849E-0E77-1F782A618F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423" y="716892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335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4FC942-8E22-2315-8A00-00EE98A9F9BD}"/>
              </a:ext>
            </a:extLst>
          </p:cNvPr>
          <p:cNvSpPr txBox="1"/>
          <p:nvPr/>
        </p:nvSpPr>
        <p:spPr>
          <a:xfrm>
            <a:off x="504380" y="717302"/>
            <a:ext cx="4885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Autoregressive moving average (ARMA)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EE58B2-DA6E-E044-81BA-16B92194E8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55"/>
          <a:stretch/>
        </p:blipFill>
        <p:spPr>
          <a:xfrm>
            <a:off x="462241" y="2339788"/>
            <a:ext cx="4927788" cy="36794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18EA18-F720-D081-A94F-B506444D985C}"/>
              </a:ext>
            </a:extLst>
          </p:cNvPr>
          <p:cNvSpPr txBox="1"/>
          <p:nvPr/>
        </p:nvSpPr>
        <p:spPr>
          <a:xfrm>
            <a:off x="6801972" y="696979"/>
            <a:ext cx="46930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Rolling forecast for ARMA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382726-67EC-597C-726C-9440BD8B02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1972" y="2339788"/>
            <a:ext cx="4927788" cy="361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091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4FC942-8E22-2315-8A00-00EE98A9F9BD}"/>
              </a:ext>
            </a:extLst>
          </p:cNvPr>
          <p:cNvSpPr txBox="1"/>
          <p:nvPr/>
        </p:nvSpPr>
        <p:spPr>
          <a:xfrm>
            <a:off x="234271" y="831006"/>
            <a:ext cx="56858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Autoregressive integrated moving average (ARIMA)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18EA18-F720-D081-A94F-B506444D985C}"/>
              </a:ext>
            </a:extLst>
          </p:cNvPr>
          <p:cNvSpPr txBox="1"/>
          <p:nvPr/>
        </p:nvSpPr>
        <p:spPr>
          <a:xfrm>
            <a:off x="6764367" y="831007"/>
            <a:ext cx="46930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Long Short-term Memory (LSTM)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4D4575-F645-0FC0-47FA-D3CCBA917E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546" r="2406"/>
          <a:stretch/>
        </p:blipFill>
        <p:spPr>
          <a:xfrm>
            <a:off x="403243" y="2390960"/>
            <a:ext cx="5347888" cy="35688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5FE991-21E5-7F1A-19EA-7F376EDE8C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3001" y="2390960"/>
            <a:ext cx="5355756" cy="356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20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61C986-AC16-C807-8117-3839717F3652}"/>
              </a:ext>
            </a:extLst>
          </p:cNvPr>
          <p:cNvSpPr txBox="1"/>
          <p:nvPr/>
        </p:nvSpPr>
        <p:spPr>
          <a:xfrm>
            <a:off x="3749487" y="283776"/>
            <a:ext cx="46930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Findings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34D594-0ABD-0672-60F7-F8B45A4EEB46}"/>
              </a:ext>
            </a:extLst>
          </p:cNvPr>
          <p:cNvSpPr txBox="1"/>
          <p:nvPr/>
        </p:nvSpPr>
        <p:spPr>
          <a:xfrm>
            <a:off x="341289" y="1583215"/>
            <a:ext cx="453999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Error Metrics:</a:t>
            </a:r>
          </a:p>
          <a:p>
            <a:endParaRPr lang="en-US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Bahnschrift SemiBold SemiConden" panose="020B0502040204020203" pitchFamily="34" charset="0"/>
              </a:rPr>
              <a:t>Root mean squared error (RMSE): </a:t>
            </a:r>
            <a:r>
              <a:rPr lang="en-US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It's easy to calculate and interpret but can not be used to compare different series, because of their scale dependency. It is also </a:t>
            </a:r>
            <a:r>
              <a:rPr lang="en-US" b="1" i="1" u="sng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sensitive to outliers.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Bahnschrift SemiBold SemiConden" panose="020B0502040204020203" pitchFamily="34" charset="0"/>
              </a:rPr>
              <a:t>Mean absolute percentage error (MAPE): </a:t>
            </a:r>
            <a:r>
              <a:rPr lang="en-US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It’s </a:t>
            </a:r>
            <a:r>
              <a:rPr lang="en-US" i="1" u="sng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scale-independent</a:t>
            </a:r>
            <a:r>
              <a:rPr lang="en-US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but it generates infinite or undefined values for zero or close-to-zero actual values and puts a heavier penalty on negative than on positive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Bahnschrift SemiBold SemiConden" panose="020B0502040204020203" pitchFamily="34" charset="0"/>
              </a:rPr>
              <a:t>Huber:</a:t>
            </a:r>
            <a:r>
              <a:rPr lang="en-US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It is used in robust regression, that is </a:t>
            </a:r>
            <a:r>
              <a:rPr lang="en-US" i="1" u="sng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less sensitive to outliers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CCE2BE-DCAE-6195-1971-79CCBE0F3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9813" y="2581835"/>
            <a:ext cx="6793654" cy="279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25625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7972B2A-56F1-203F-6E43-C43F5B08EF3A}"/>
              </a:ext>
            </a:extLst>
          </p:cNvPr>
          <p:cNvSpPr txBox="1"/>
          <p:nvPr/>
        </p:nvSpPr>
        <p:spPr>
          <a:xfrm>
            <a:off x="3608831" y="1982450"/>
            <a:ext cx="49743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77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5F71D6D-1C5F-1541-E3F8-9EBDE7078352}"/>
              </a:ext>
            </a:extLst>
          </p:cNvPr>
          <p:cNvSpPr/>
          <p:nvPr/>
        </p:nvSpPr>
        <p:spPr>
          <a:xfrm>
            <a:off x="5410200" y="3429000"/>
            <a:ext cx="1371600" cy="230428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SemiBold SemiConden" panose="020B0502040204020203" pitchFamily="34" charset="0"/>
              </a:rPr>
              <a:t>Changes made to dataset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7F4D3F-0AB3-C9E1-61A8-A2BC9106E8C8}"/>
              </a:ext>
            </a:extLst>
          </p:cNvPr>
          <p:cNvSpPr/>
          <p:nvPr/>
        </p:nvSpPr>
        <p:spPr>
          <a:xfrm>
            <a:off x="7068670" y="3429000"/>
            <a:ext cx="1371600" cy="230428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SemiBold SemiConden" panose="020B0502040204020203" pitchFamily="34" charset="0"/>
              </a:rPr>
              <a:t>Dataset</a:t>
            </a:r>
          </a:p>
          <a:p>
            <a:pPr algn="ctr"/>
            <a:r>
              <a:rPr lang="en-US" dirty="0">
                <a:latin typeface="Bahnschrift SemiBold SemiConden" panose="020B0502040204020203" pitchFamily="34" charset="0"/>
              </a:rPr>
              <a:t>plotting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9035DC-90B9-8371-521D-8DC0404FF837}"/>
              </a:ext>
            </a:extLst>
          </p:cNvPr>
          <p:cNvSpPr/>
          <p:nvPr/>
        </p:nvSpPr>
        <p:spPr>
          <a:xfrm>
            <a:off x="3751730" y="3429000"/>
            <a:ext cx="1371600" cy="230428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SemiBold SemiConden" panose="020B0502040204020203" pitchFamily="34" charset="0"/>
              </a:rPr>
              <a:t>Explaining Dataset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C657AD-DBA7-33F4-A5E9-1CD7ACD8781E}"/>
              </a:ext>
            </a:extLst>
          </p:cNvPr>
          <p:cNvSpPr/>
          <p:nvPr/>
        </p:nvSpPr>
        <p:spPr>
          <a:xfrm>
            <a:off x="2093260" y="3429000"/>
            <a:ext cx="1371600" cy="230428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SemiBold SemiConden" panose="020B0502040204020203" pitchFamily="34" charset="0"/>
              </a:rPr>
              <a:t>Introduction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FF0D3D-7F83-0FDA-1004-5C41AA8A4822}"/>
              </a:ext>
            </a:extLst>
          </p:cNvPr>
          <p:cNvSpPr/>
          <p:nvPr/>
        </p:nvSpPr>
        <p:spPr>
          <a:xfrm>
            <a:off x="8727140" y="3429000"/>
            <a:ext cx="1371600" cy="230428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SemiBold SemiConden" panose="020B0502040204020203" pitchFamily="34" charset="0"/>
              </a:rPr>
              <a:t>The Models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3E2103D-E5BB-AF4B-BCCA-374EDF0E669F}"/>
              </a:ext>
            </a:extLst>
          </p:cNvPr>
          <p:cNvSpPr/>
          <p:nvPr/>
        </p:nvSpPr>
        <p:spPr>
          <a:xfrm>
            <a:off x="8722660" y="5204010"/>
            <a:ext cx="1371600" cy="1371600"/>
          </a:xfrm>
          <a:prstGeom prst="ellipse">
            <a:avLst/>
          </a:prstGeom>
          <a:solidFill>
            <a:srgbClr val="00B0F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362DABD-89A5-0D2F-F756-BA9B2511B755}"/>
              </a:ext>
            </a:extLst>
          </p:cNvPr>
          <p:cNvSpPr/>
          <p:nvPr/>
        </p:nvSpPr>
        <p:spPr>
          <a:xfrm>
            <a:off x="7066430" y="5204010"/>
            <a:ext cx="1371600" cy="1371600"/>
          </a:xfrm>
          <a:prstGeom prst="ellipse">
            <a:avLst/>
          </a:prstGeom>
          <a:solidFill>
            <a:srgbClr val="FFC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6ADFC40-7426-0976-C426-29F9BAFF94DA}"/>
              </a:ext>
            </a:extLst>
          </p:cNvPr>
          <p:cNvSpPr/>
          <p:nvPr/>
        </p:nvSpPr>
        <p:spPr>
          <a:xfrm>
            <a:off x="2087880" y="2573230"/>
            <a:ext cx="2405680" cy="871010"/>
          </a:xfrm>
          <a:custGeom>
            <a:avLst/>
            <a:gdLst>
              <a:gd name="connsiteX0" fmla="*/ 0 w 2423160"/>
              <a:gd name="connsiteY0" fmla="*/ 822960 h 838200"/>
              <a:gd name="connsiteX1" fmla="*/ 1737360 w 2423160"/>
              <a:gd name="connsiteY1" fmla="*/ 0 h 838200"/>
              <a:gd name="connsiteX2" fmla="*/ 2423160 w 2423160"/>
              <a:gd name="connsiteY2" fmla="*/ 15240 h 838200"/>
              <a:gd name="connsiteX3" fmla="*/ 1356360 w 2423160"/>
              <a:gd name="connsiteY3" fmla="*/ 838200 h 838200"/>
              <a:gd name="connsiteX4" fmla="*/ 0 w 2423160"/>
              <a:gd name="connsiteY4" fmla="*/ 82296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3160" h="838200">
                <a:moveTo>
                  <a:pt x="0" y="822960"/>
                </a:moveTo>
                <a:lnTo>
                  <a:pt x="1737360" y="0"/>
                </a:lnTo>
                <a:lnTo>
                  <a:pt x="2423160" y="15240"/>
                </a:lnTo>
                <a:lnTo>
                  <a:pt x="1356360" y="838200"/>
                </a:lnTo>
                <a:lnTo>
                  <a:pt x="0" y="82296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FD2DBDF-A6D0-A287-F1F1-A5C95E7D5881}"/>
              </a:ext>
            </a:extLst>
          </p:cNvPr>
          <p:cNvSpPr/>
          <p:nvPr/>
        </p:nvSpPr>
        <p:spPr>
          <a:xfrm>
            <a:off x="3730035" y="2573229"/>
            <a:ext cx="1716740" cy="881184"/>
          </a:xfrm>
          <a:custGeom>
            <a:avLst/>
            <a:gdLst>
              <a:gd name="connsiteX0" fmla="*/ 1036320 w 1752600"/>
              <a:gd name="connsiteY0" fmla="*/ 0 h 899160"/>
              <a:gd name="connsiteX1" fmla="*/ 0 w 1752600"/>
              <a:gd name="connsiteY1" fmla="*/ 899160 h 899160"/>
              <a:gd name="connsiteX2" fmla="*/ 1402080 w 1752600"/>
              <a:gd name="connsiteY2" fmla="*/ 883920 h 899160"/>
              <a:gd name="connsiteX3" fmla="*/ 1752600 w 1752600"/>
              <a:gd name="connsiteY3" fmla="*/ 15240 h 899160"/>
              <a:gd name="connsiteX4" fmla="*/ 1036320 w 1752600"/>
              <a:gd name="connsiteY4" fmla="*/ 0 h 899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2600" h="899160">
                <a:moveTo>
                  <a:pt x="1036320" y="0"/>
                </a:moveTo>
                <a:lnTo>
                  <a:pt x="0" y="899160"/>
                </a:lnTo>
                <a:lnTo>
                  <a:pt x="1402080" y="883920"/>
                </a:lnTo>
                <a:lnTo>
                  <a:pt x="1752600" y="15240"/>
                </a:lnTo>
                <a:lnTo>
                  <a:pt x="103632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277649-CBD0-6309-AD1E-2D9C6168C1B2}"/>
              </a:ext>
            </a:extLst>
          </p:cNvPr>
          <p:cNvSpPr/>
          <p:nvPr/>
        </p:nvSpPr>
        <p:spPr>
          <a:xfrm>
            <a:off x="5396753" y="2573229"/>
            <a:ext cx="1386840" cy="886251"/>
          </a:xfrm>
          <a:custGeom>
            <a:avLst/>
            <a:gdLst>
              <a:gd name="connsiteX0" fmla="*/ 350520 w 1386840"/>
              <a:gd name="connsiteY0" fmla="*/ 0 h 868680"/>
              <a:gd name="connsiteX1" fmla="*/ 0 w 1386840"/>
              <a:gd name="connsiteY1" fmla="*/ 868680 h 868680"/>
              <a:gd name="connsiteX2" fmla="*/ 1386840 w 1386840"/>
              <a:gd name="connsiteY2" fmla="*/ 868680 h 868680"/>
              <a:gd name="connsiteX3" fmla="*/ 1051560 w 1386840"/>
              <a:gd name="connsiteY3" fmla="*/ 15240 h 868680"/>
              <a:gd name="connsiteX4" fmla="*/ 350520 w 1386840"/>
              <a:gd name="connsiteY4" fmla="*/ 0 h 868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6840" h="868680">
                <a:moveTo>
                  <a:pt x="350520" y="0"/>
                </a:moveTo>
                <a:lnTo>
                  <a:pt x="0" y="868680"/>
                </a:lnTo>
                <a:lnTo>
                  <a:pt x="1386840" y="868680"/>
                </a:lnTo>
                <a:lnTo>
                  <a:pt x="1051560" y="15240"/>
                </a:lnTo>
                <a:lnTo>
                  <a:pt x="35052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4CC280D-FDB5-FB46-D704-204BF9D9ACD7}"/>
              </a:ext>
            </a:extLst>
          </p:cNvPr>
          <p:cNvSpPr/>
          <p:nvPr/>
        </p:nvSpPr>
        <p:spPr>
          <a:xfrm>
            <a:off x="6704075" y="2606040"/>
            <a:ext cx="1719430" cy="822960"/>
          </a:xfrm>
          <a:custGeom>
            <a:avLst/>
            <a:gdLst>
              <a:gd name="connsiteX0" fmla="*/ 0 w 1737360"/>
              <a:gd name="connsiteY0" fmla="*/ 0 h 822960"/>
              <a:gd name="connsiteX1" fmla="*/ 365760 w 1737360"/>
              <a:gd name="connsiteY1" fmla="*/ 822960 h 822960"/>
              <a:gd name="connsiteX2" fmla="*/ 1737360 w 1737360"/>
              <a:gd name="connsiteY2" fmla="*/ 822960 h 822960"/>
              <a:gd name="connsiteX3" fmla="*/ 701040 w 1737360"/>
              <a:gd name="connsiteY3" fmla="*/ 0 h 822960"/>
              <a:gd name="connsiteX4" fmla="*/ 0 w 17373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7360" h="822960">
                <a:moveTo>
                  <a:pt x="0" y="0"/>
                </a:moveTo>
                <a:lnTo>
                  <a:pt x="365760" y="822960"/>
                </a:lnTo>
                <a:lnTo>
                  <a:pt x="1737360" y="822960"/>
                </a:lnTo>
                <a:lnTo>
                  <a:pt x="70104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A1CB30F-2492-81A4-7278-A47DA20B84F5}"/>
              </a:ext>
            </a:extLst>
          </p:cNvPr>
          <p:cNvSpPr/>
          <p:nvPr/>
        </p:nvSpPr>
        <p:spPr>
          <a:xfrm>
            <a:off x="7680960" y="2590800"/>
            <a:ext cx="2423160" cy="838200"/>
          </a:xfrm>
          <a:custGeom>
            <a:avLst/>
            <a:gdLst>
              <a:gd name="connsiteX0" fmla="*/ 0 w 2423160"/>
              <a:gd name="connsiteY0" fmla="*/ 0 h 838200"/>
              <a:gd name="connsiteX1" fmla="*/ 1066800 w 2423160"/>
              <a:gd name="connsiteY1" fmla="*/ 838200 h 838200"/>
              <a:gd name="connsiteX2" fmla="*/ 2423160 w 2423160"/>
              <a:gd name="connsiteY2" fmla="*/ 838200 h 838200"/>
              <a:gd name="connsiteX3" fmla="*/ 701040 w 2423160"/>
              <a:gd name="connsiteY3" fmla="*/ 15240 h 838200"/>
              <a:gd name="connsiteX4" fmla="*/ 0 w 2423160"/>
              <a:gd name="connsiteY4" fmla="*/ 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3160" h="838200">
                <a:moveTo>
                  <a:pt x="0" y="0"/>
                </a:moveTo>
                <a:lnTo>
                  <a:pt x="1066800" y="838200"/>
                </a:lnTo>
                <a:lnTo>
                  <a:pt x="2423160" y="838200"/>
                </a:lnTo>
                <a:lnTo>
                  <a:pt x="701040" y="152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1798D25-5AF0-0A12-C865-9516F431DB56}"/>
              </a:ext>
            </a:extLst>
          </p:cNvPr>
          <p:cNvGrpSpPr/>
          <p:nvPr/>
        </p:nvGrpSpPr>
        <p:grpSpPr>
          <a:xfrm>
            <a:off x="3789736" y="1509900"/>
            <a:ext cx="685800" cy="1088743"/>
            <a:chOff x="3807760" y="1509900"/>
            <a:chExt cx="685800" cy="1088743"/>
          </a:xfrm>
          <a:solidFill>
            <a:srgbClr val="00B0F0"/>
          </a:solidFill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99AB144-B1B1-270A-62B4-BE91BB0E1C90}"/>
                </a:ext>
              </a:extLst>
            </p:cNvPr>
            <p:cNvSpPr/>
            <p:nvPr/>
          </p:nvSpPr>
          <p:spPr>
            <a:xfrm>
              <a:off x="3807760" y="1712391"/>
              <a:ext cx="685800" cy="8862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0A8A692-A7F7-0001-E680-E3EB682201B0}"/>
                </a:ext>
              </a:extLst>
            </p:cNvPr>
            <p:cNvSpPr/>
            <p:nvPr/>
          </p:nvSpPr>
          <p:spPr>
            <a:xfrm>
              <a:off x="3807760" y="1509900"/>
              <a:ext cx="685800" cy="678990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Bahnschrift SemiBold SemiConden" panose="020B0502040204020203" pitchFamily="34" charset="0"/>
                </a:rPr>
                <a:t>1 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8CE6D05-E039-A228-F78E-21ADEA48C1DB}"/>
              </a:ext>
            </a:extLst>
          </p:cNvPr>
          <p:cNvGrpSpPr/>
          <p:nvPr/>
        </p:nvGrpSpPr>
        <p:grpSpPr>
          <a:xfrm>
            <a:off x="5753100" y="580731"/>
            <a:ext cx="686292" cy="2024635"/>
            <a:chOff x="5753100" y="580731"/>
            <a:chExt cx="686292" cy="2024635"/>
          </a:xfrm>
          <a:solidFill>
            <a:srgbClr val="00B0F0"/>
          </a:solidFill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84947F4-74E9-4E4F-D2FD-EECDC1A59CCC}"/>
                </a:ext>
              </a:extLst>
            </p:cNvPr>
            <p:cNvSpPr/>
            <p:nvPr/>
          </p:nvSpPr>
          <p:spPr>
            <a:xfrm>
              <a:off x="5753100" y="783875"/>
              <a:ext cx="685800" cy="18214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0F9F4BB-3F04-8FE0-0B82-5A1C7D202A8D}"/>
                </a:ext>
              </a:extLst>
            </p:cNvPr>
            <p:cNvSpPr/>
            <p:nvPr/>
          </p:nvSpPr>
          <p:spPr>
            <a:xfrm>
              <a:off x="5753592" y="580731"/>
              <a:ext cx="685800" cy="678990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Bahnschrift SemiBold SemiConden" panose="020B0502040204020203" pitchFamily="34" charset="0"/>
                </a:rPr>
                <a:t>3 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35CBCBB-0306-479E-329A-3D87DDAB970B}"/>
              </a:ext>
            </a:extLst>
          </p:cNvPr>
          <p:cNvGrpSpPr/>
          <p:nvPr/>
        </p:nvGrpSpPr>
        <p:grpSpPr>
          <a:xfrm>
            <a:off x="6710083" y="1052945"/>
            <a:ext cx="698800" cy="1559144"/>
            <a:chOff x="6723530" y="1039498"/>
            <a:chExt cx="698800" cy="1559144"/>
          </a:xfrm>
          <a:solidFill>
            <a:srgbClr val="FFC000"/>
          </a:solidFill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ADA4846-5965-7CC3-08A2-872AF1083D5F}"/>
                </a:ext>
              </a:extLst>
            </p:cNvPr>
            <p:cNvSpPr/>
            <p:nvPr/>
          </p:nvSpPr>
          <p:spPr>
            <a:xfrm>
              <a:off x="6723530" y="1280159"/>
              <a:ext cx="685800" cy="13184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7102A39-EA77-7EFC-D88E-DC9D214198E1}"/>
                </a:ext>
              </a:extLst>
            </p:cNvPr>
            <p:cNvSpPr/>
            <p:nvPr/>
          </p:nvSpPr>
          <p:spPr>
            <a:xfrm>
              <a:off x="6736530" y="1039498"/>
              <a:ext cx="685800" cy="678990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Bahnschrift SemiBold SemiConden" panose="020B0502040204020203" pitchFamily="34" charset="0"/>
                </a:rPr>
                <a:t> 4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F7921F1-CED6-12BE-BD4B-B00B53A53763}"/>
              </a:ext>
            </a:extLst>
          </p:cNvPr>
          <p:cNvGrpSpPr/>
          <p:nvPr/>
        </p:nvGrpSpPr>
        <p:grpSpPr>
          <a:xfrm>
            <a:off x="4755865" y="1085847"/>
            <a:ext cx="690910" cy="1500831"/>
            <a:chOff x="4775320" y="1085847"/>
            <a:chExt cx="690910" cy="1500831"/>
          </a:xfrm>
          <a:solidFill>
            <a:srgbClr val="FFC000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D98DE6-1524-A9B7-39F9-E6B4AD0F4136}"/>
                </a:ext>
              </a:extLst>
            </p:cNvPr>
            <p:cNvSpPr/>
            <p:nvPr/>
          </p:nvSpPr>
          <p:spPr>
            <a:xfrm>
              <a:off x="4780430" y="1280160"/>
              <a:ext cx="685800" cy="13065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A543DAB-AD7F-0026-DC7D-114F0BC1BCAA}"/>
                </a:ext>
              </a:extLst>
            </p:cNvPr>
            <p:cNvSpPr/>
            <p:nvPr/>
          </p:nvSpPr>
          <p:spPr>
            <a:xfrm>
              <a:off x="4775320" y="1085847"/>
              <a:ext cx="685800" cy="678990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Bahnschrift SemiBold SemiConden" panose="020B0502040204020203" pitchFamily="34" charset="0"/>
                </a:rPr>
                <a:t> 2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9068BF4-75C4-BCFB-6330-B24524B2D404}"/>
              </a:ext>
            </a:extLst>
          </p:cNvPr>
          <p:cNvGrpSpPr/>
          <p:nvPr/>
        </p:nvGrpSpPr>
        <p:grpSpPr>
          <a:xfrm>
            <a:off x="7693960" y="1510168"/>
            <a:ext cx="685800" cy="1101922"/>
            <a:chOff x="7693960" y="1496721"/>
            <a:chExt cx="685800" cy="1101922"/>
          </a:xfrm>
          <a:solidFill>
            <a:srgbClr val="00B0F0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6513E5D-5FDA-2B23-0E39-5695EBD58A52}"/>
                </a:ext>
              </a:extLst>
            </p:cNvPr>
            <p:cNvSpPr/>
            <p:nvPr/>
          </p:nvSpPr>
          <p:spPr>
            <a:xfrm>
              <a:off x="7693960" y="1712391"/>
              <a:ext cx="685800" cy="8862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2864FD8-DBAD-3467-0FFE-A0405A80C870}"/>
                </a:ext>
              </a:extLst>
            </p:cNvPr>
            <p:cNvSpPr/>
            <p:nvPr/>
          </p:nvSpPr>
          <p:spPr>
            <a:xfrm>
              <a:off x="7693960" y="1496721"/>
              <a:ext cx="685800" cy="678990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Bahnschrift SemiBold SemiConden" panose="020B0502040204020203" pitchFamily="34" charset="0"/>
                </a:rPr>
                <a:t> 5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E13C36B-1489-59FF-F677-572485402F87}"/>
              </a:ext>
            </a:extLst>
          </p:cNvPr>
          <p:cNvGrpSpPr/>
          <p:nvPr/>
        </p:nvGrpSpPr>
        <p:grpSpPr>
          <a:xfrm>
            <a:off x="2093260" y="5217458"/>
            <a:ext cx="1371600" cy="1371600"/>
            <a:chOff x="2093260" y="5217458"/>
            <a:chExt cx="1371600" cy="1371600"/>
          </a:xfrm>
          <a:solidFill>
            <a:srgbClr val="00B0F0"/>
          </a:solidFill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C945C388-F4E0-EBD9-5B8B-C4D51F2C92B0}"/>
                </a:ext>
              </a:extLst>
            </p:cNvPr>
            <p:cNvSpPr/>
            <p:nvPr/>
          </p:nvSpPr>
          <p:spPr>
            <a:xfrm>
              <a:off x="2093260" y="5217458"/>
              <a:ext cx="1371600" cy="1371600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F8B575C-1AA3-544F-F11B-D653EFBC0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37280" y="5591733"/>
              <a:ext cx="685800" cy="685800"/>
            </a:xfrm>
            <a:prstGeom prst="rect">
              <a:avLst/>
            </a:prstGeom>
            <a:grpFill/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1BFF483-D099-B3CD-C082-D11B85D1FBCA}"/>
              </a:ext>
            </a:extLst>
          </p:cNvPr>
          <p:cNvGrpSpPr/>
          <p:nvPr/>
        </p:nvGrpSpPr>
        <p:grpSpPr>
          <a:xfrm>
            <a:off x="3751730" y="5204010"/>
            <a:ext cx="1371600" cy="1371600"/>
            <a:chOff x="3751730" y="5204010"/>
            <a:chExt cx="1371600" cy="1371600"/>
          </a:xfrm>
          <a:solidFill>
            <a:srgbClr val="FFC000"/>
          </a:solidFill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08DE923-05B3-C593-3EBD-713609B78FA6}"/>
                </a:ext>
              </a:extLst>
            </p:cNvPr>
            <p:cNvSpPr/>
            <p:nvPr/>
          </p:nvSpPr>
          <p:spPr>
            <a:xfrm>
              <a:off x="3751730" y="5204010"/>
              <a:ext cx="1371600" cy="1371600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B5501E2-22C9-3113-2E0D-D8ECB12D0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18430" y="5484158"/>
              <a:ext cx="838200" cy="838200"/>
            </a:xfrm>
            <a:prstGeom prst="rect">
              <a:avLst/>
            </a:prstGeom>
            <a:grpFill/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C26F138-9859-EC1A-A758-08EBDC9A6A60}"/>
              </a:ext>
            </a:extLst>
          </p:cNvPr>
          <p:cNvGrpSpPr/>
          <p:nvPr/>
        </p:nvGrpSpPr>
        <p:grpSpPr>
          <a:xfrm>
            <a:off x="5410200" y="5248833"/>
            <a:ext cx="1371600" cy="1371600"/>
            <a:chOff x="5410200" y="5248833"/>
            <a:chExt cx="1371600" cy="1371600"/>
          </a:xfrm>
          <a:solidFill>
            <a:srgbClr val="00B0F0"/>
          </a:solidFill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E723B80-378E-2799-B22D-8FF4B02F5E01}"/>
                </a:ext>
              </a:extLst>
            </p:cNvPr>
            <p:cNvSpPr/>
            <p:nvPr/>
          </p:nvSpPr>
          <p:spPr>
            <a:xfrm>
              <a:off x="5410200" y="5248833"/>
              <a:ext cx="1371600" cy="1371600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AA18A73E-C6E5-4627-03A2-43478F030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75780" y="5521988"/>
              <a:ext cx="853440" cy="853440"/>
            </a:xfrm>
            <a:prstGeom prst="rect">
              <a:avLst/>
            </a:prstGeom>
            <a:grpFill/>
          </p:spPr>
        </p:pic>
      </p:grpSp>
      <p:pic>
        <p:nvPicPr>
          <p:cNvPr id="43" name="Picture 42">
            <a:extLst>
              <a:ext uri="{FF2B5EF4-FFF2-40B4-BE49-F238E27FC236}">
                <a16:creationId xmlns:a16="http://schemas.microsoft.com/office/drawing/2014/main" id="{FBA2DA33-0538-EB41-9ED8-521EC0EEAB8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89360" y="5470710"/>
            <a:ext cx="838200" cy="8382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E156D29-FA52-89E4-2329-1E302E84A3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1334" y="5470465"/>
            <a:ext cx="721791" cy="72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702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FEB3E6-E7F3-0C73-9309-66AD718CC0A7}"/>
              </a:ext>
            </a:extLst>
          </p:cNvPr>
          <p:cNvSpPr txBox="1"/>
          <p:nvPr/>
        </p:nvSpPr>
        <p:spPr>
          <a:xfrm>
            <a:off x="4011705" y="121024"/>
            <a:ext cx="41685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EEE666-FC3F-A95C-0698-6B038AFE2DC1}"/>
              </a:ext>
            </a:extLst>
          </p:cNvPr>
          <p:cNvSpPr txBox="1"/>
          <p:nvPr/>
        </p:nvSpPr>
        <p:spPr>
          <a:xfrm>
            <a:off x="954741" y="1559859"/>
            <a:ext cx="10448365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problem:</a:t>
            </a:r>
          </a:p>
          <a:p>
            <a:endParaRPr lang="en-US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Creating a model the would predict the amount withdrawn from an ATM on given day</a:t>
            </a:r>
          </a:p>
          <a:p>
            <a:endParaRPr lang="en-US" sz="22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endParaRPr lang="en-US" sz="22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significance:</a:t>
            </a:r>
          </a:p>
          <a:p>
            <a:endParaRPr lang="en-US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Adding too little money would cause dissatisfied customers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Adding too much money would cause high insurance and loss to the bank</a:t>
            </a:r>
          </a:p>
        </p:txBody>
      </p:sp>
    </p:spTree>
    <p:extLst>
      <p:ext uri="{BB962C8B-B14F-4D97-AF65-F5344CB8AC3E}">
        <p14:creationId xmlns:p14="http://schemas.microsoft.com/office/powerpoint/2010/main" val="264920790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E761EC-AE75-8493-3EEC-778FED9BD8C5}"/>
              </a:ext>
            </a:extLst>
          </p:cNvPr>
          <p:cNvSpPr txBox="1"/>
          <p:nvPr/>
        </p:nvSpPr>
        <p:spPr>
          <a:xfrm>
            <a:off x="4226858" y="134470"/>
            <a:ext cx="37382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3C8D03-C3A4-7305-B679-D830B397F033}"/>
              </a:ext>
            </a:extLst>
          </p:cNvPr>
          <p:cNvSpPr txBox="1"/>
          <p:nvPr/>
        </p:nvSpPr>
        <p:spPr>
          <a:xfrm>
            <a:off x="954741" y="1559859"/>
            <a:ext cx="1044836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Our data consisted of 7 features:</a:t>
            </a:r>
          </a:p>
          <a:p>
            <a:endParaRPr lang="en-US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date the ATM was used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ID of the ATM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Number of transactions performed by the ATM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Amount of cash withdrawn from the ATM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Capacity of the ATM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day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solidFill>
                  <a:schemeClr val="bg1"/>
                </a:solidFill>
                <a:latin typeface="Bahnschrift SemiBold SemiConden" panose="020B0502040204020203" pitchFamily="34" charset="0"/>
              </a:rPr>
              <a:t>Workinf</a:t>
            </a: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day or holiday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43995C-FB00-BC35-BFBD-556E77E12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5141" y="2295767"/>
            <a:ext cx="1757082" cy="175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10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FEDBFF-7DB5-C522-56C9-D88261111934}"/>
              </a:ext>
            </a:extLst>
          </p:cNvPr>
          <p:cNvSpPr txBox="1"/>
          <p:nvPr/>
        </p:nvSpPr>
        <p:spPr>
          <a:xfrm>
            <a:off x="3749488" y="134471"/>
            <a:ext cx="46930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Changes made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8528F8-0506-C151-FC3D-787CACD9556E}"/>
              </a:ext>
            </a:extLst>
          </p:cNvPr>
          <p:cNvSpPr txBox="1"/>
          <p:nvPr/>
        </p:nvSpPr>
        <p:spPr>
          <a:xfrm>
            <a:off x="871816" y="1506071"/>
            <a:ext cx="10448365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2 new features:</a:t>
            </a:r>
          </a:p>
          <a:p>
            <a:endParaRPr lang="en-US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day of the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Is it a working day or not</a:t>
            </a:r>
            <a:endParaRPr lang="en-US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endParaRPr lang="en-US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Nulls in Capacity:</a:t>
            </a:r>
          </a:p>
          <a:p>
            <a:endParaRPr lang="en-US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number of available ATMs was 2694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A subset containing the most used ATM  with no missing values was created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Challenges:</a:t>
            </a:r>
          </a:p>
          <a:p>
            <a:endParaRPr lang="en-US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We had no data on two month which were April and August</a:t>
            </a:r>
          </a:p>
        </p:txBody>
      </p:sp>
    </p:spTree>
    <p:extLst>
      <p:ext uri="{BB962C8B-B14F-4D97-AF65-F5344CB8AC3E}">
        <p14:creationId xmlns:p14="http://schemas.microsoft.com/office/powerpoint/2010/main" val="1367665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7972B2A-56F1-203F-6E43-C43F5B08EF3A}"/>
              </a:ext>
            </a:extLst>
          </p:cNvPr>
          <p:cNvSpPr txBox="1"/>
          <p:nvPr/>
        </p:nvSpPr>
        <p:spPr>
          <a:xfrm>
            <a:off x="6629400" y="2579715"/>
            <a:ext cx="4216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MODELS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E887543-8FA3-849E-0E77-1F782A618F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423" y="716892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32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C8FB3A-BF87-D084-E838-FE6B0553513A}"/>
              </a:ext>
            </a:extLst>
          </p:cNvPr>
          <p:cNvSpPr txBox="1"/>
          <p:nvPr/>
        </p:nvSpPr>
        <p:spPr>
          <a:xfrm>
            <a:off x="3017743" y="147918"/>
            <a:ext cx="61565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Dataset Plot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F21A21-80CE-5F04-FA7A-C444140297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037" y="2092290"/>
            <a:ext cx="10815925" cy="295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03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9144"/>
            <a:ext cx="1219199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3AB6DE-DD36-8266-1AEC-C31E983ECFA4}"/>
              </a:ext>
            </a:extLst>
          </p:cNvPr>
          <p:cNvSpPr txBox="1"/>
          <p:nvPr/>
        </p:nvSpPr>
        <p:spPr>
          <a:xfrm>
            <a:off x="1103270" y="1163580"/>
            <a:ext cx="46930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Autoregressive (AR)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58CCB4-0E9C-2E96-E1C5-FA67CEA7C325}"/>
              </a:ext>
            </a:extLst>
          </p:cNvPr>
          <p:cNvSpPr txBox="1"/>
          <p:nvPr/>
        </p:nvSpPr>
        <p:spPr>
          <a:xfrm>
            <a:off x="6899564" y="855803"/>
            <a:ext cx="44410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Rolling forecast for AR model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D3E3FC-D160-9761-EDCF-52A95FA705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203" r="2968"/>
          <a:stretch/>
        </p:blipFill>
        <p:spPr>
          <a:xfrm>
            <a:off x="1418080" y="2651014"/>
            <a:ext cx="3874357" cy="31348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488902D-87B4-3632-A951-7F7C67E1BA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036" t="8187" r="1732"/>
          <a:stretch/>
        </p:blipFill>
        <p:spPr>
          <a:xfrm>
            <a:off x="7312094" y="2535941"/>
            <a:ext cx="3616036" cy="323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861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16F42C-7FEB-49F5-9F5F-4B935237E5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95B156-C116-5802-46DF-4D7598F957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4FC942-8E22-2315-8A00-00EE98A9F9BD}"/>
              </a:ext>
            </a:extLst>
          </p:cNvPr>
          <p:cNvSpPr txBox="1"/>
          <p:nvPr/>
        </p:nvSpPr>
        <p:spPr>
          <a:xfrm>
            <a:off x="881377" y="821659"/>
            <a:ext cx="46930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Moving Average (MA)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61C986-AC16-C807-8117-3839717F3652}"/>
              </a:ext>
            </a:extLst>
          </p:cNvPr>
          <p:cNvSpPr txBox="1"/>
          <p:nvPr/>
        </p:nvSpPr>
        <p:spPr>
          <a:xfrm>
            <a:off x="6835528" y="821659"/>
            <a:ext cx="46930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Rolling forecast for MA model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BC73CC-32F4-5CB2-C483-028E649A59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134" y="2278763"/>
            <a:ext cx="5499655" cy="40418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E44F55-E9A0-8E51-0021-B7A3EDD5CA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2213" y="2296959"/>
            <a:ext cx="5499655" cy="400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899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1636</TotalTime>
  <Words>320</Words>
  <Application>Microsoft Office PowerPoint</Application>
  <PresentationFormat>Widescreen</PresentationFormat>
  <Paragraphs>77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Bahnschrift SemiBold SemiConden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Ragaie</dc:creator>
  <cp:lastModifiedBy>Elena Magdy</cp:lastModifiedBy>
  <cp:revision>13</cp:revision>
  <dcterms:created xsi:type="dcterms:W3CDTF">2023-08-15T07:53:55Z</dcterms:created>
  <dcterms:modified xsi:type="dcterms:W3CDTF">2023-08-17T07:46:36Z</dcterms:modified>
</cp:coreProperties>
</file>

<file path=docProps/thumbnail.jpeg>
</file>